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wdp" ContentType="image/vnd.ms-photo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93455" r:id="rId4"/>
  </p:sldMasterIdLst>
  <p:notesMasterIdLst>
    <p:notesMasterId r:id="rId20"/>
  </p:notesMasterIdLst>
  <p:handoutMasterIdLst>
    <p:handoutMasterId r:id="rId21"/>
  </p:handoutMasterIdLst>
  <p:sldIdLst>
    <p:sldId id="910" r:id="rId5"/>
    <p:sldId id="950" r:id="rId6"/>
    <p:sldId id="912" r:id="rId7"/>
    <p:sldId id="948" r:id="rId8"/>
    <p:sldId id="932" r:id="rId9"/>
    <p:sldId id="933" r:id="rId10"/>
    <p:sldId id="947" r:id="rId11"/>
    <p:sldId id="942" r:id="rId12"/>
    <p:sldId id="944" r:id="rId13"/>
    <p:sldId id="935" r:id="rId14"/>
    <p:sldId id="943" r:id="rId15"/>
    <p:sldId id="946" r:id="rId16"/>
    <p:sldId id="956" r:id="rId17"/>
    <p:sldId id="949" r:id="rId18"/>
    <p:sldId id="955" r:id="rId1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0098C9"/>
    <a:srgbClr val="00A2D2"/>
    <a:srgbClr val="E37322"/>
    <a:srgbClr val="FF4E4C"/>
    <a:srgbClr val="FF6D00"/>
    <a:srgbClr val="FF6666"/>
    <a:srgbClr val="EF8526"/>
    <a:srgbClr val="FF5C00"/>
    <a:srgbClr val="FF6400"/>
    <a:srgbClr val="AEAE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965" autoAdjust="0"/>
    <p:restoredTop sz="99269" autoAdjust="0"/>
  </p:normalViewPr>
  <p:slideViewPr>
    <p:cSldViewPr snapToGrid="0" snapToObjects="1">
      <p:cViewPr varScale="1">
        <p:scale>
          <a:sx n="133" d="100"/>
          <a:sy n="133" d="100"/>
        </p:scale>
        <p:origin x="-112" y="-416"/>
      </p:cViewPr>
      <p:guideLst>
        <p:guide orient="horz" pos="2971"/>
        <p:guide orient="horz" pos="219"/>
        <p:guide orient="horz" pos="1914"/>
        <p:guide orient="horz" pos="1309"/>
        <p:guide pos="2022"/>
        <p:guide pos="5279"/>
        <p:guide pos="2870"/>
        <p:guide pos="329"/>
      </p:guideLst>
    </p:cSldViewPr>
  </p:slideViewPr>
  <p:outlineViewPr>
    <p:cViewPr>
      <p:scale>
        <a:sx n="33" d="100"/>
        <a:sy n="33" d="100"/>
      </p:scale>
      <p:origin x="0" y="199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83" d="100"/>
        <a:sy n="283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20" Type="http://schemas.openxmlformats.org/officeDocument/2006/relationships/notesMaster" Target="notesMasters/notesMaster1.xml"/><Relationship Id="rId21" Type="http://schemas.openxmlformats.org/officeDocument/2006/relationships/handoutMaster" Target="handoutMasters/handoutMaster1.xml"/><Relationship Id="rId22" Type="http://schemas.openxmlformats.org/officeDocument/2006/relationships/printerSettings" Target="printerSettings/printerSettings1.bin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1" Type="http://schemas.openxmlformats.org/officeDocument/2006/relationships/customXml" Target="../customXml/item1.xml"/><Relationship Id="rId2" Type="http://schemas.openxmlformats.org/officeDocument/2006/relationships/customXml" Target="../customXml/item2.xml"/><Relationship Id="rId3" Type="http://schemas.openxmlformats.org/officeDocument/2006/relationships/customXml" Target="../customXml/item3.xml"/><Relationship Id="rId4" Type="http://schemas.openxmlformats.org/officeDocument/2006/relationships/slideMaster" Target="slideMasters/slide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F72292-4DF0-6447-B76F-653FA22DDEFF}" type="datetimeFigureOut">
              <a:rPr lang="en-US" smtClean="0"/>
              <a:t>15/04/16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ECCC67-D8EA-C745-BCC8-2E145266A12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6636782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3AC13-4BAB-224A-A3B0-9EEA19579BB5}" type="datetimeFigureOut">
              <a:rPr lang="en-US" smtClean="0"/>
              <a:t>15/04/16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Click to edit Master text styles</a:t>
            </a:r>
          </a:p>
          <a:p>
            <a:pPr lvl="1"/>
            <a:r>
              <a:rPr lang="sv-SE" smtClean="0"/>
              <a:t>Second level</a:t>
            </a:r>
          </a:p>
          <a:p>
            <a:pPr lvl="2"/>
            <a:r>
              <a:rPr lang="sv-SE" smtClean="0"/>
              <a:t>Third level</a:t>
            </a:r>
          </a:p>
          <a:p>
            <a:pPr lvl="3"/>
            <a:r>
              <a:rPr lang="sv-SE" smtClean="0"/>
              <a:t>Fourth level</a:t>
            </a:r>
          </a:p>
          <a:p>
            <a:pPr lvl="4"/>
            <a:r>
              <a:rPr lang="sv-SE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1CB18F-EE4A-B342-9F23-ABFF12B97FAF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72114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3" name="Rectangle 1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 smtClean="0">
              <a:solidFill>
                <a:srgbClr val="000000"/>
              </a:solidFill>
              <a:ea typeface="ＭＳ Ｐゴシック" charset="0"/>
              <a:cs typeface="Gill Sans" charset="0"/>
              <a:sym typeface="Gill Sans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FF58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ctrTitle"/>
          </p:nvPr>
        </p:nvSpPr>
        <p:spPr>
          <a:xfrm>
            <a:off x="685800" y="2466475"/>
            <a:ext cx="7772400" cy="1022684"/>
          </a:xfr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4" name="Subtitle 2"/>
          <p:cNvSpPr>
            <a:spLocks noGrp="1"/>
          </p:cNvSpPr>
          <p:nvPr>
            <p:ph type="subTitle" idx="1"/>
          </p:nvPr>
        </p:nvSpPr>
        <p:spPr>
          <a:xfrm>
            <a:off x="685800" y="3489161"/>
            <a:ext cx="7772400" cy="571854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tx2">
                    <a:lumMod val="20000"/>
                    <a:lumOff val="80000"/>
                  </a:schemeClr>
                </a:solidFill>
                <a:latin typeface="Segoe UI Light"/>
                <a:cs typeface="Segoe U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351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685800" y="2466475"/>
            <a:ext cx="7772400" cy="1022684"/>
          </a:xfr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85800" y="3489161"/>
            <a:ext cx="7772400" cy="571854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accent1">
                    <a:lumMod val="20000"/>
                    <a:lumOff val="80000"/>
                  </a:schemeClr>
                </a:solidFill>
                <a:latin typeface="Segoe UI Light"/>
                <a:cs typeface="Segoe U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3948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2466475"/>
            <a:ext cx="7772400" cy="1022684"/>
          </a:xfrm>
        </p:spPr>
        <p:txBody>
          <a:bodyPr anchor="b"/>
          <a:lstStyle>
            <a:lvl1pPr algn="l">
              <a:defRPr>
                <a:solidFill>
                  <a:srgbClr val="FFFFFF"/>
                </a:solidFill>
                <a:latin typeface="Segoe UI Semibold"/>
                <a:cs typeface="Segoe UI Semi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85800" y="3489161"/>
            <a:ext cx="7772400" cy="571854"/>
          </a:xfrm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accent3">
                    <a:lumMod val="20000"/>
                    <a:lumOff val="80000"/>
                  </a:schemeClr>
                </a:solidFill>
                <a:latin typeface="Segoe UI Light"/>
                <a:cs typeface="Segoe U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939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685800" y="2466475"/>
            <a:ext cx="7772400" cy="1022684"/>
          </a:xfrm>
          <a:noFill/>
          <a:ln>
            <a:noFill/>
          </a:ln>
        </p:spPr>
        <p:txBody>
          <a:bodyPr anchor="b"/>
          <a:lstStyle>
            <a:lvl1pPr algn="l"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Segoe UI Semibold"/>
                <a:cs typeface="Segoe UI Semibold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1" name="Subtitle 2"/>
          <p:cNvSpPr>
            <a:spLocks noGrp="1"/>
          </p:cNvSpPr>
          <p:nvPr>
            <p:ph type="subTitle" idx="1"/>
          </p:nvPr>
        </p:nvSpPr>
        <p:spPr>
          <a:xfrm>
            <a:off x="685800" y="3489161"/>
            <a:ext cx="7772400" cy="571854"/>
          </a:xfrm>
          <a:noFill/>
          <a:ln>
            <a:noFill/>
          </a:ln>
        </p:spPr>
        <p:txBody>
          <a:bodyPr anchor="ctr">
            <a:noAutofit/>
          </a:bodyPr>
          <a:lstStyle>
            <a:lvl1pPr marL="0" indent="0" algn="l">
              <a:buNone/>
              <a:defRPr sz="3600">
                <a:solidFill>
                  <a:schemeClr val="tx1">
                    <a:lumMod val="50000"/>
                    <a:lumOff val="50000"/>
                  </a:schemeClr>
                </a:solidFill>
                <a:latin typeface="Segoe UI Light"/>
                <a:cs typeface="Segoe UI Light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9710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224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6425" y="226314"/>
            <a:ext cx="8137525" cy="685800"/>
          </a:xfrm>
        </p:spPr>
        <p:txBody>
          <a:bodyPr/>
          <a:lstStyle>
            <a:lvl1pPr>
              <a:defRPr>
                <a:solidFill>
                  <a:srgbClr val="F86B1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6425" y="1095380"/>
            <a:ext cx="8137525" cy="3317081"/>
          </a:xfrm>
        </p:spPr>
        <p:txBody>
          <a:bodyPr/>
          <a:lstStyle>
            <a:lvl1pPr>
              <a:spcAft>
                <a:spcPts val="200"/>
              </a:spcAft>
              <a:defRPr/>
            </a:lvl1pPr>
            <a:lvl2pPr>
              <a:spcAft>
                <a:spcPts val="300"/>
              </a:spcAft>
              <a:defRPr/>
            </a:lvl2pPr>
            <a:lvl3pPr>
              <a:spcAft>
                <a:spcPts val="300"/>
              </a:spcAft>
              <a:defRPr/>
            </a:lvl3pPr>
            <a:lvl4pPr>
              <a:spcAft>
                <a:spcPts val="300"/>
              </a:spcAft>
              <a:defRPr/>
            </a:lvl4pPr>
            <a:lvl5pPr>
              <a:spcAft>
                <a:spcPts val="300"/>
              </a:spcAft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8127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843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456" r:id="rId1"/>
    <p:sldLayoutId id="2147493458" r:id="rId2"/>
    <p:sldLayoutId id="2147493468" r:id="rId3"/>
    <p:sldLayoutId id="2147493470" r:id="rId4"/>
    <p:sldLayoutId id="2147493462" r:id="rId5"/>
    <p:sldLayoutId id="2147493471" r:id="rId6"/>
  </p:sldLayoutIdLst>
  <p:timing>
    <p:tnLst>
      <p:par>
        <p:cTn xmlns:p14="http://schemas.microsoft.com/office/powerpoint/2010/main" id="1" dur="indefinite" restart="never" nodeType="tmRoot"/>
      </p:par>
    </p:tnLst>
  </p:timing>
  <p:hf hdr="0" dt="0"/>
  <p:txStyles>
    <p:titleStyle>
      <a:lvl1pPr algn="l" defTabSz="457200" rtl="0" eaLnBrk="1" latinLnBrk="0" hangingPunct="1">
        <a:spcBef>
          <a:spcPct val="0"/>
        </a:spcBef>
        <a:buNone/>
        <a:defRPr sz="4400" kern="1200">
          <a:solidFill>
            <a:srgbClr val="FF6600"/>
          </a:solidFill>
          <a:latin typeface="Segoe UI Light"/>
          <a:ea typeface="+mj-ea"/>
          <a:cs typeface="Segoe UI Light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3200" kern="1200">
          <a:solidFill>
            <a:schemeClr val="tx1"/>
          </a:solidFill>
          <a:latin typeface="Segoe UI Light"/>
          <a:ea typeface="+mn-ea"/>
          <a:cs typeface="Segoe UI Light"/>
        </a:defRPr>
      </a:lvl1pPr>
      <a:lvl2pPr marL="742950" indent="-28575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–"/>
        <a:defRPr sz="2800" kern="1200">
          <a:solidFill>
            <a:schemeClr val="tx1"/>
          </a:solidFill>
          <a:latin typeface="Segoe UI Light"/>
          <a:ea typeface="+mn-ea"/>
          <a:cs typeface="Segoe UI Light"/>
        </a:defRPr>
      </a:lvl2pPr>
      <a:lvl3pPr marL="11430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•"/>
        <a:defRPr sz="2400" kern="1200">
          <a:solidFill>
            <a:schemeClr val="tx1"/>
          </a:solidFill>
          <a:latin typeface="Segoe UI Light"/>
          <a:ea typeface="+mn-ea"/>
          <a:cs typeface="Segoe UI Light"/>
        </a:defRPr>
      </a:lvl3pPr>
      <a:lvl4pPr marL="16002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–"/>
        <a:defRPr sz="2000" kern="1200">
          <a:solidFill>
            <a:schemeClr val="tx1"/>
          </a:solidFill>
          <a:latin typeface="Segoe UI Light"/>
          <a:ea typeface="+mn-ea"/>
          <a:cs typeface="Segoe UI Light"/>
        </a:defRPr>
      </a:lvl4pPr>
      <a:lvl5pPr marL="2057400" indent="-228600" algn="l" defTabSz="457200" rtl="0" eaLnBrk="1" latinLnBrk="0" hangingPunct="1">
        <a:spcBef>
          <a:spcPct val="20000"/>
        </a:spcBef>
        <a:buClr>
          <a:schemeClr val="bg1">
            <a:lumMod val="75000"/>
          </a:schemeClr>
        </a:buClr>
        <a:buFont typeface="Arial"/>
        <a:buChar char="»"/>
        <a:defRPr sz="2000" kern="1200">
          <a:solidFill>
            <a:schemeClr val="tx1"/>
          </a:solidFill>
          <a:latin typeface="Segoe UI Light"/>
          <a:ea typeface="+mn-ea"/>
          <a:cs typeface="Segoe UI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g"/><Relationship Id="rId3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://condimentjunkie.co.uk/blog/2014/6/20/bittersweet-symphony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Lipton thinking</a:t>
            </a:r>
            <a:endParaRPr lang="en-GB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685799" y="3489161"/>
            <a:ext cx="8287893" cy="571854"/>
          </a:xfrm>
        </p:spPr>
        <p:txBody>
          <a:bodyPr/>
          <a:lstStyle/>
          <a:p>
            <a:r>
              <a:rPr lang="en-GB" sz="3200" dirty="0" smtClean="0"/>
              <a:t>Thoughts on activation for Lipton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84115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smart mug™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Data-capture never tasted this right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08936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</a:t>
            </a:r>
            <a:r>
              <a:rPr lang="en-GB" dirty="0" smtClean="0"/>
              <a:t>nsight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I am unique and important</a:t>
            </a:r>
          </a:p>
          <a:p>
            <a:r>
              <a:rPr lang="en-GB" dirty="0" smtClean="0"/>
              <a:t>Respect me respect my choices</a:t>
            </a:r>
          </a:p>
          <a:p>
            <a:r>
              <a:rPr lang="en-GB" dirty="0" smtClean="0"/>
              <a:t>I like my tea EXACTLY like this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46571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 txBox="1">
            <a:spLocks/>
          </p:cNvSpPr>
          <p:nvPr/>
        </p:nvSpPr>
        <p:spPr>
          <a:xfrm>
            <a:off x="377510" y="2038582"/>
            <a:ext cx="3041255" cy="2728681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smtClean="0">
                <a:latin typeface="Segoe UI Semibold"/>
                <a:cs typeface="Segoe UI Semibold"/>
              </a:rPr>
              <a:t>John notices promo on pack of Lipton. </a:t>
            </a:r>
            <a:r>
              <a:rPr lang="en-GB" sz="1800" dirty="0" smtClean="0"/>
              <a:t>It’s an offer of a magic smart mug that stores the details of how you like your tea. It’s free and it sounds like fun.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 smtClean="0"/>
              <a:t>When the mug arrives, John registers it online and sets his tea preferences</a:t>
            </a:r>
            <a:endParaRPr lang="en-GB" sz="18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3842117" y="3324458"/>
            <a:ext cx="4862146" cy="1442806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smtClean="0">
                <a:latin typeface="Segoe UI Semibold"/>
                <a:cs typeface="Segoe UI Semibold"/>
              </a:rPr>
              <a:t>When John’s work colleagues make him a cuppa his mug tells them how.</a:t>
            </a:r>
            <a:r>
              <a:rPr lang="en-GB" sz="1800" dirty="0" smtClean="0"/>
              <a:t> Tap the mug with a smartphone and the cup identifies its owner and precise tea preferences</a:t>
            </a:r>
            <a:r>
              <a:rPr lang="en-GB" sz="1800" dirty="0" smtClean="0">
                <a:sym typeface="Wingdings"/>
              </a:rPr>
              <a:t>:-) </a:t>
            </a:r>
            <a:endParaRPr lang="en-GB" sz="1800" dirty="0"/>
          </a:p>
        </p:txBody>
      </p:sp>
      <p:pic>
        <p:nvPicPr>
          <p:cNvPr id="6" name="Picture 5" descr="Lipton_Creative_Deck_Smart_Tea_Cup_02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73" b="10025"/>
          <a:stretch/>
        </p:blipFill>
        <p:spPr>
          <a:xfrm>
            <a:off x="377510" y="367394"/>
            <a:ext cx="2655062" cy="1505415"/>
          </a:xfrm>
          <a:prstGeom prst="rect">
            <a:avLst/>
          </a:prstGeom>
        </p:spPr>
      </p:pic>
      <p:pic>
        <p:nvPicPr>
          <p:cNvPr id="13" name="Picture 12" descr="Lipton_Creative_Deck_Smart_Tea_Cup_03[1]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5" t="14657" r="2575" b="12149"/>
          <a:stretch/>
        </p:blipFill>
        <p:spPr>
          <a:xfrm>
            <a:off x="3842117" y="172495"/>
            <a:ext cx="4862146" cy="29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64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9144000" cy="514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914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36" y="194679"/>
            <a:ext cx="7664006" cy="4754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30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685800" y="2373313"/>
            <a:ext cx="7772400" cy="2020751"/>
          </a:xfrm>
        </p:spPr>
        <p:txBody>
          <a:bodyPr/>
          <a:lstStyle/>
          <a:p>
            <a:r>
              <a:rPr lang="en-GB" sz="6000" noProof="0" dirty="0" smtClean="0">
                <a:solidFill>
                  <a:schemeClr val="bg1"/>
                </a:solidFill>
              </a:rPr>
              <a:t>Thanks:-)</a:t>
            </a:r>
          </a:p>
        </p:txBody>
      </p:sp>
    </p:spTree>
    <p:extLst>
      <p:ext uri="{BB962C8B-B14F-4D97-AF65-F5344CB8AC3E}">
        <p14:creationId xmlns:p14="http://schemas.microsoft.com/office/powerpoint/2010/main" val="146337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hiteboard.jpeg"/>
          <p:cNvPicPr>
            <a:picLocks noChangeAspect="1"/>
          </p:cNvPicPr>
          <p:nvPr/>
        </p:nvPicPr>
        <p:blipFill rotWithShape="1">
          <a:blip r:embed="rId2">
            <a:alphaModFix amt="73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451" t="7779" r="12361" b="17034"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1769838"/>
            <a:ext cx="9143999" cy="1322413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GB" sz="4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Segoe UI Semibold"/>
                <a:ea typeface="+mj-ea"/>
                <a:cs typeface="Segoe UI Semibold"/>
              </a:rPr>
              <a:t>You asked us </a:t>
            </a:r>
            <a:br>
              <a:rPr lang="en-GB" sz="4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Segoe UI Semibold"/>
                <a:ea typeface="+mj-ea"/>
                <a:cs typeface="Segoe UI Semibold"/>
              </a:rPr>
            </a:br>
            <a:r>
              <a:rPr lang="en-GB" sz="4400" dirty="0" smtClean="0">
                <a:solidFill>
                  <a:srgbClr val="000000">
                    <a:lumMod val="65000"/>
                    <a:lumOff val="35000"/>
                  </a:srgbClr>
                </a:solidFill>
                <a:latin typeface="Segoe UI Semibold"/>
                <a:ea typeface="+mj-ea"/>
                <a:cs typeface="Segoe UI Semibold"/>
              </a:rPr>
              <a:t>to think about tea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14437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digital biscuit</a:t>
            </a:r>
            <a:endParaRPr lang="en-GB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/>
              <a:t>Lipton takes a leaf from Heston B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55975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</a:t>
            </a:r>
            <a:r>
              <a:rPr lang="en-GB" dirty="0" smtClean="0"/>
              <a:t>nsight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cuppa is a two minute break from the rush</a:t>
            </a:r>
          </a:p>
          <a:p>
            <a:r>
              <a:rPr lang="en-GB" dirty="0" smtClean="0"/>
              <a:t>Tea is about defusing and recharging</a:t>
            </a:r>
          </a:p>
          <a:p>
            <a:r>
              <a:rPr lang="en-GB" dirty="0" smtClean="0"/>
              <a:t>Tea tastes even better with the </a:t>
            </a:r>
            <a:r>
              <a:rPr lang="en-GB" dirty="0"/>
              <a:t>right sounds </a:t>
            </a:r>
            <a:r>
              <a:rPr lang="en-GB" dirty="0">
                <a:hlinkClick r:id="rId2"/>
              </a:rPr>
              <a:t>http://condimentjunkie.co.uk/blog/2014/6/20/bittersweet-</a:t>
            </a:r>
            <a:r>
              <a:rPr lang="en-GB" dirty="0" smtClean="0">
                <a:hlinkClick r:id="rId2"/>
              </a:rPr>
              <a:t>symphony</a:t>
            </a:r>
            <a:r>
              <a:rPr lang="en-GB" dirty="0" smtClean="0"/>
              <a:t> </a:t>
            </a: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462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ipton_Creative_Deck_Digital_Biscuits_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660" y="720755"/>
            <a:ext cx="2571369" cy="1817878"/>
          </a:xfrm>
          <a:prstGeom prst="rect">
            <a:avLst/>
          </a:prstGeom>
        </p:spPr>
      </p:pic>
      <p:pic>
        <p:nvPicPr>
          <p:cNvPr id="7" name="Picture 6" descr="Lipton_Creative_Deck_Digital_Biscuits_0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5084" y="670898"/>
            <a:ext cx="2711334" cy="1916829"/>
          </a:xfrm>
          <a:prstGeom prst="rect">
            <a:avLst/>
          </a:prstGeom>
        </p:spPr>
      </p:pic>
      <p:pic>
        <p:nvPicPr>
          <p:cNvPr id="8" name="Picture 7" descr="Lipton_Creative_Deck_Digital_Biscuits_03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2479" y="638951"/>
            <a:ext cx="2571369" cy="1817878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23659" y="2619676"/>
            <a:ext cx="2931511" cy="21475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smtClean="0">
                <a:latin typeface="Segoe UI Semibold"/>
                <a:cs typeface="Segoe UI Semibold"/>
              </a:rPr>
              <a:t>Mary taps on the biscuit icon on the lock-screen </a:t>
            </a:r>
            <a:r>
              <a:rPr lang="en-GB" sz="1800" dirty="0" smtClean="0"/>
              <a:t>she has chosen the </a:t>
            </a:r>
            <a:r>
              <a:rPr lang="en-GB" sz="1800" dirty="0" err="1" smtClean="0"/>
              <a:t>Liptons</a:t>
            </a:r>
            <a:r>
              <a:rPr lang="en-GB" sz="1800" dirty="0" smtClean="0"/>
              <a:t> </a:t>
            </a:r>
            <a:r>
              <a:rPr lang="en-GB" sz="1800" dirty="0" err="1" smtClean="0"/>
              <a:t>Spotify</a:t>
            </a:r>
            <a:r>
              <a:rPr lang="en-GB" sz="1800" dirty="0" smtClean="0"/>
              <a:t> sound experience   </a:t>
            </a:r>
            <a:endParaRPr lang="en-GB" sz="1800" dirty="0"/>
          </a:p>
        </p:txBody>
      </p:sp>
      <p:sp>
        <p:nvSpPr>
          <p:cNvPr id="10" name="Content Placeholder 6"/>
          <p:cNvSpPr txBox="1">
            <a:spLocks/>
          </p:cNvSpPr>
          <p:nvPr/>
        </p:nvSpPr>
        <p:spPr>
          <a:xfrm>
            <a:off x="3155170" y="2619676"/>
            <a:ext cx="2931511" cy="21475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smtClean="0">
                <a:latin typeface="Segoe UI Semibold"/>
                <a:cs typeface="Segoe UI Semibold"/>
              </a:rPr>
              <a:t>For each blend of tea</a:t>
            </a:r>
            <a:r>
              <a:rPr lang="en-GB" sz="1800" dirty="0" smtClean="0"/>
              <a:t> Heston Blumenthal has created a taste-stimulating coordinated soundscape. Mary taps on “green tea”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6086681" y="2619676"/>
            <a:ext cx="2931511" cy="21475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smtClean="0">
                <a:latin typeface="Segoe UI Semibold"/>
                <a:cs typeface="Segoe UI Semibold"/>
              </a:rPr>
              <a:t>The digital biscuit: 2 minutes of relaxing micro-content perfection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 smtClean="0"/>
              <a:t>Mary can close her eyes and enjoy the soothing feelings of happiness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364115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The rejuvenate kit</a:t>
            </a:r>
            <a:endParaRPr lang="en-GB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B</a:t>
            </a:r>
            <a:r>
              <a:rPr lang="en-GB" dirty="0" smtClean="0"/>
              <a:t>etter inside and out across categories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909444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I</a:t>
            </a:r>
            <a:r>
              <a:rPr lang="en-GB" dirty="0" smtClean="0"/>
              <a:t>nsight</a:t>
            </a:r>
            <a:endParaRPr lang="en-GB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Tea makes you young again</a:t>
            </a:r>
          </a:p>
          <a:p>
            <a:r>
              <a:rPr lang="en-GB" dirty="0" smtClean="0"/>
              <a:t>Tea defuses conflict and restores the soul </a:t>
            </a:r>
          </a:p>
          <a:p>
            <a:r>
              <a:rPr lang="en-GB" dirty="0" smtClean="0"/>
              <a:t>We all seek recharging experiences</a:t>
            </a:r>
          </a:p>
          <a:p>
            <a:r>
              <a:rPr lang="en-GB" dirty="0" smtClean="0"/>
              <a:t>Products in the personal care category deliver similar promises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20482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6"/>
          <p:cNvSpPr txBox="1">
            <a:spLocks/>
          </p:cNvSpPr>
          <p:nvPr/>
        </p:nvSpPr>
        <p:spPr>
          <a:xfrm>
            <a:off x="223659" y="2860555"/>
            <a:ext cx="5790568" cy="1190730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smtClean="0">
                <a:latin typeface="Segoe UI Semibold"/>
                <a:cs typeface="Segoe UI Semibold"/>
              </a:rPr>
              <a:t>Mary follows Simple skincare on Facebook </a:t>
            </a:r>
            <a:r>
              <a:rPr lang="en-GB" sz="1800" dirty="0" smtClean="0"/>
              <a:t>and </a:t>
            </a:r>
            <a:r>
              <a:rPr lang="en-GB" sz="1800" dirty="0" err="1" smtClean="0"/>
              <a:t>Jaskinder</a:t>
            </a:r>
            <a:r>
              <a:rPr lang="en-GB" sz="1800" dirty="0" smtClean="0"/>
              <a:t> follows Lipton on Twitter. They both spot an interesting offer centring on rejuvenation. The offer describes a free pack of goodies where tea and calming skin balms are packaged together. </a:t>
            </a:r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5911513" y="2860554"/>
            <a:ext cx="2931511" cy="21475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err="1" smtClean="0">
                <a:latin typeface="Segoe UI Semibold"/>
                <a:cs typeface="Segoe UI Semibold"/>
              </a:rPr>
              <a:t>Jaskinder</a:t>
            </a:r>
            <a:r>
              <a:rPr lang="en-GB" sz="1800" dirty="0" smtClean="0">
                <a:latin typeface="Segoe UI Semibold"/>
                <a:cs typeface="Segoe UI Semibold"/>
              </a:rPr>
              <a:t> looks for the display in store </a:t>
            </a:r>
            <a:r>
              <a:rPr lang="en-GB" sz="1800" dirty="0" smtClean="0"/>
              <a:t>and buys a pack of tea (Mary might buy the simple cleanser with the same promo)</a:t>
            </a:r>
            <a:endParaRPr lang="en-GB" sz="1800" dirty="0"/>
          </a:p>
        </p:txBody>
      </p:sp>
      <p:pic>
        <p:nvPicPr>
          <p:cNvPr id="12" name="Picture 11" descr="Lipton_Creative_Deck_Rejuvenation_Kit_0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513" y="771037"/>
            <a:ext cx="2793803" cy="1975132"/>
          </a:xfrm>
          <a:prstGeom prst="rect">
            <a:avLst/>
          </a:prstGeom>
        </p:spPr>
      </p:pic>
      <p:pic>
        <p:nvPicPr>
          <p:cNvPr id="15" name="Picture 14" descr="Lipton_Creative_Deck_Rejuvenation_Kit_05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46" t="5558" r="16323" b="4259"/>
          <a:stretch/>
        </p:blipFill>
        <p:spPr>
          <a:xfrm>
            <a:off x="634632" y="385317"/>
            <a:ext cx="2419422" cy="2277482"/>
          </a:xfrm>
          <a:prstGeom prst="rect">
            <a:avLst/>
          </a:prstGeom>
        </p:spPr>
      </p:pic>
      <p:pic>
        <p:nvPicPr>
          <p:cNvPr id="14" name="Picture 13" descr="Lipton_Creative_Deck_Rejuvenation_Kit_04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14" t="6112" r="15587" b="4794"/>
          <a:stretch/>
        </p:blipFill>
        <p:spPr>
          <a:xfrm>
            <a:off x="2758471" y="611024"/>
            <a:ext cx="2467562" cy="232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80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6"/>
          <p:cNvSpPr txBox="1">
            <a:spLocks/>
          </p:cNvSpPr>
          <p:nvPr/>
        </p:nvSpPr>
        <p:spPr>
          <a:xfrm>
            <a:off x="3155170" y="2619676"/>
            <a:ext cx="2931511" cy="21475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err="1" smtClean="0"/>
              <a:t>Ae</a:t>
            </a:r>
            <a:r>
              <a:rPr lang="en-GB" sz="1800" dirty="0" smtClean="0"/>
              <a:t> clear internally and externally </a:t>
            </a:r>
            <a:r>
              <a:rPr lang="en-GB" sz="1800" dirty="0" smtClean="0">
                <a:latin typeface="Segoe UI Semibold"/>
                <a:cs typeface="Segoe UI Semibold"/>
              </a:rPr>
              <a:t>Engaging </a:t>
            </a:r>
            <a:r>
              <a:rPr lang="en-GB" sz="1800" dirty="0" err="1">
                <a:latin typeface="Segoe UI Semibold"/>
                <a:cs typeface="Segoe UI Semibold"/>
              </a:rPr>
              <a:t>with</a:t>
            </a:r>
            <a:r>
              <a:rPr lang="en-GB" sz="1800" dirty="0" err="1"/>
              <a:t>ple</a:t>
            </a:r>
            <a:r>
              <a:rPr lang="en-GB" sz="1800" dirty="0"/>
              <a:t> access this </a:t>
            </a:r>
            <a:r>
              <a:rPr lang="en-GB" sz="1800" dirty="0" err="1" smtClean="0"/>
              <a:t>kno</a:t>
            </a:r>
            <a:r>
              <a:rPr lang="en-GB" sz="1800" dirty="0" err="1"/>
              <a:t>lly</a:t>
            </a: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>
                <a:latin typeface="Segoe UI Semibold"/>
                <a:cs typeface="Segoe UI Semibold"/>
              </a:rPr>
              <a:t>Engaging </a:t>
            </a:r>
            <a:r>
              <a:rPr lang="en-GB" sz="1800" dirty="0" err="1">
                <a:latin typeface="Segoe UI Semibold"/>
                <a:cs typeface="Segoe UI Semibold"/>
              </a:rPr>
              <a:t>with</a:t>
            </a:r>
            <a:r>
              <a:rPr lang="en-GB" sz="1800" dirty="0" err="1"/>
              <a:t>ple</a:t>
            </a:r>
            <a:r>
              <a:rPr lang="en-GB" sz="1800" dirty="0"/>
              <a:t> access this kno</a:t>
            </a:r>
            <a:r>
              <a:rPr lang="en-GB" sz="1800" dirty="0" smtClean="0"/>
              <a:t>wledge and collaborate</a:t>
            </a:r>
            <a:endParaRPr lang="en-GB" sz="1800" dirty="0"/>
          </a:p>
        </p:txBody>
      </p:sp>
      <p:sp>
        <p:nvSpPr>
          <p:cNvPr id="11" name="Content Placeholder 6"/>
          <p:cNvSpPr txBox="1">
            <a:spLocks/>
          </p:cNvSpPr>
          <p:nvPr/>
        </p:nvSpPr>
        <p:spPr>
          <a:xfrm>
            <a:off x="6086681" y="2619676"/>
            <a:ext cx="2931511" cy="21475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smtClean="0">
                <a:latin typeface="Segoe UI Semibold"/>
                <a:cs typeface="Segoe UI Semibold"/>
              </a:rPr>
              <a:t>United Utilities is a great communicator</a:t>
            </a:r>
            <a:r>
              <a:rPr lang="en-GB" sz="1800" dirty="0" smtClean="0"/>
              <a:t> and our goals, rationale and intentions are clear internally and </a:t>
            </a:r>
            <a:r>
              <a:rPr lang="en-GB" sz="1800" dirty="0" err="1" smtClean="0"/>
              <a:t>exteredge</a:t>
            </a:r>
            <a:r>
              <a:rPr lang="en-GB" sz="1800" dirty="0" smtClean="0"/>
              <a:t> and collaborate</a:t>
            </a:r>
            <a:endParaRPr lang="en-GB" sz="1800" dirty="0"/>
          </a:p>
        </p:txBody>
      </p:sp>
      <p:pic>
        <p:nvPicPr>
          <p:cNvPr id="6" name="Picture 5" descr="Lipton_Creative_Deck_Rejuvenation_Kit_01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3"/>
          <a:stretch/>
        </p:blipFill>
        <p:spPr>
          <a:xfrm>
            <a:off x="2813849" y="73473"/>
            <a:ext cx="6330152" cy="4828818"/>
          </a:xfrm>
          <a:prstGeom prst="rect">
            <a:avLst/>
          </a:prstGeom>
        </p:spPr>
      </p:pic>
      <p:pic>
        <p:nvPicPr>
          <p:cNvPr id="13" name="Picture 12" descr="Lipton_Creative_Deck_Rejuvenation_Kit_03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535" y="219396"/>
            <a:ext cx="2806081" cy="1983812"/>
          </a:xfrm>
          <a:prstGeom prst="rect">
            <a:avLst/>
          </a:prstGeom>
        </p:spPr>
      </p:pic>
      <p:sp>
        <p:nvSpPr>
          <p:cNvPr id="9" name="Content Placeholder 6"/>
          <p:cNvSpPr txBox="1">
            <a:spLocks/>
          </p:cNvSpPr>
          <p:nvPr/>
        </p:nvSpPr>
        <p:spPr>
          <a:xfrm>
            <a:off x="223659" y="2367849"/>
            <a:ext cx="2931511" cy="2147587"/>
          </a:xfrm>
          <a:prstGeom prst="rect">
            <a:avLst/>
          </a:prstGeom>
        </p:spPr>
        <p:txBody>
          <a:bodyPr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32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8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•"/>
              <a:defRPr sz="24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–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Clr>
                <a:schemeClr val="bg1">
                  <a:lumMod val="75000"/>
                </a:schemeClr>
              </a:buClr>
              <a:buFont typeface="Arial"/>
              <a:buChar char="»"/>
              <a:defRPr sz="2000" kern="1200">
                <a:solidFill>
                  <a:schemeClr val="tx1"/>
                </a:solidFill>
                <a:latin typeface="Segoe UI Light"/>
                <a:ea typeface="+mn-ea"/>
                <a:cs typeface="Segoe UI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GB" sz="1800" dirty="0" smtClean="0">
                <a:latin typeface="Segoe UI Semibold"/>
                <a:cs typeface="Segoe UI Semibold"/>
              </a:rPr>
              <a:t>Jas sends away for the free offer</a:t>
            </a:r>
            <a:r>
              <a:rPr lang="en-GB" sz="1800" dirty="0" smtClean="0"/>
              <a:t> and opts in to relaxing content offers</a:t>
            </a:r>
          </a:p>
          <a:p>
            <a:pPr marL="0" indent="0">
              <a:spcBef>
                <a:spcPts val="0"/>
              </a:spcBef>
              <a:buNone/>
            </a:pPr>
            <a:endParaRPr lang="en-GB" sz="1800" dirty="0"/>
          </a:p>
          <a:p>
            <a:pPr marL="0" indent="0">
              <a:spcBef>
                <a:spcPts val="0"/>
              </a:spcBef>
              <a:buNone/>
            </a:pPr>
            <a:r>
              <a:rPr lang="en-GB" sz="1800" dirty="0" smtClean="0">
                <a:latin typeface="Segoe UI Semibold"/>
                <a:cs typeface="Segoe UI Semibold"/>
              </a:rPr>
              <a:t>The pack arrives </a:t>
            </a:r>
            <a:r>
              <a:rPr lang="en-GB" sz="1800" dirty="0" smtClean="0"/>
              <a:t>and Jas enjoys the rejuvenating experiences. She tells her friends about it on Facebook, closing the loop 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4180674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vanade">
      <a:dk1>
        <a:srgbClr val="000000"/>
      </a:dk1>
      <a:lt1>
        <a:srgbClr val="FFFFFF"/>
      </a:lt1>
      <a:dk2>
        <a:srgbClr val="FF5800"/>
      </a:dk2>
      <a:lt2>
        <a:srgbClr val="BCBDBC"/>
      </a:lt2>
      <a:accent1>
        <a:srgbClr val="009FDA"/>
      </a:accent1>
      <a:accent2>
        <a:srgbClr val="FDC82F"/>
      </a:accent2>
      <a:accent3>
        <a:srgbClr val="34B233"/>
      </a:accent3>
      <a:accent4>
        <a:srgbClr val="CF0072"/>
      </a:accent4>
      <a:accent5>
        <a:srgbClr val="747678"/>
      </a:accent5>
      <a:accent6>
        <a:srgbClr val="BCBDBC"/>
      </a:accent6>
      <a:hlink>
        <a:srgbClr val="FF5800"/>
      </a:hlink>
      <a:folHlink>
        <a:srgbClr val="FF58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DE64AEEDD9B7A4D93545ACBE97D4615" ma:contentTypeVersion="2" ma:contentTypeDescription="Create a new document." ma:contentTypeScope="" ma:versionID="f49002b78e3a4a71b814eef46a983816">
  <xsd:schema xmlns:xsd="http://www.w3.org/2001/XMLSchema" xmlns:xs="http://www.w3.org/2001/XMLSchema" xmlns:p="http://schemas.microsoft.com/office/2006/metadata/properties" xmlns:ns2="http://schemas.microsoft.com/sharepoint/v3/fields" targetNamespace="http://schemas.microsoft.com/office/2006/metadata/properties" ma:root="true" ma:fieldsID="38f6db2dd0d9a0cf6a8dc37be32b365b" ns2:_="">
    <xsd:import namespace="http://schemas.microsoft.com/sharepoint/v3/fields"/>
    <xsd:element name="properties">
      <xsd:complexType>
        <xsd:sequence>
          <xsd:element name="documentManagement">
            <xsd:complexType>
              <xsd:all>
                <xsd:element ref="ns2:_Status" minOccurs="0"/>
                <xsd:element ref="ns2:_Vers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/fields" elementFormDefault="qualified">
    <xsd:import namespace="http://schemas.microsoft.com/office/2006/documentManagement/types"/>
    <xsd:import namespace="http://schemas.microsoft.com/office/infopath/2007/PartnerControls"/>
    <xsd:element name="_Status" ma:index="8" nillable="true" ma:displayName="Status" ma:default="Not Started" ma:internalName="_Status">
      <xsd:simpleType>
        <xsd:union memberTypes="dms:Text">
          <xsd:simpleType>
            <xsd:restriction base="dms:Choice">
              <xsd:enumeration value="Not Started"/>
              <xsd:enumeration value="Draft"/>
              <xsd:enumeration value="Reviewed"/>
              <xsd:enumeration value="Scheduled"/>
              <xsd:enumeration value="Published"/>
              <xsd:enumeration value="Final"/>
              <xsd:enumeration value="Expired"/>
            </xsd:restriction>
          </xsd:simpleType>
        </xsd:union>
      </xsd:simpleType>
    </xsd:element>
    <xsd:element name="_Version" ma:index="9" nillable="true" ma:displayName="Version" ma:internalName="_Vers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 ma:displayName="Status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Version xmlns="http://schemas.microsoft.com/sharepoint/v3/fields" xsi:nil="true"/>
    <_Status xmlns="http://schemas.microsoft.com/sharepoint/v3/fields">Not Started</_Status>
  </documentManagement>
</p:properties>
</file>

<file path=customXml/itemProps1.xml><?xml version="1.0" encoding="utf-8"?>
<ds:datastoreItem xmlns:ds="http://schemas.openxmlformats.org/officeDocument/2006/customXml" ds:itemID="{E4214858-785C-42F7-BE66-6D0E79395FC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/field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D2A1B0-FF3E-4009-940D-AED0EB70AA2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B6F2769-7194-4217-93D3-3AF3A4742282}">
  <ds:schemaRefs>
    <ds:schemaRef ds:uri="http://schemas.microsoft.com/office/2006/metadata/properties"/>
    <ds:schemaRef ds:uri="http://schemas.microsoft.com/office/infopath/2007/PartnerControls"/>
    <ds:schemaRef ds:uri="http://schemas.microsoft.com/sharepoint/v3/field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FNEMasterTemplateForThemePreview.pptx</Template>
  <TotalTime>38670</TotalTime>
  <Words>418</Words>
  <Application>Microsoft Macintosh PowerPoint</Application>
  <PresentationFormat>On-screen Show (16:9)</PresentationFormat>
  <Paragraphs>38</Paragraphs>
  <Slides>15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Office Theme</vt:lpstr>
      <vt:lpstr>Lipton thinking</vt:lpstr>
      <vt:lpstr>PowerPoint Presentation</vt:lpstr>
      <vt:lpstr>The digital biscuit</vt:lpstr>
      <vt:lpstr>Insight</vt:lpstr>
      <vt:lpstr>PowerPoint Presentation</vt:lpstr>
      <vt:lpstr>The rejuvenate kit</vt:lpstr>
      <vt:lpstr>Insight</vt:lpstr>
      <vt:lpstr>PowerPoint Presentation</vt:lpstr>
      <vt:lpstr>PowerPoint Presentation</vt:lpstr>
      <vt:lpstr>The smart mug™</vt:lpstr>
      <vt:lpstr>Insight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Dug</dc:title>
  <dc:subject/>
  <dc:creator>Dug</dc:creator>
  <cp:keywords/>
  <dc:description/>
  <cp:lastModifiedBy>Dug Falby</cp:lastModifiedBy>
  <cp:revision>1944</cp:revision>
  <cp:lastPrinted>2012-10-04T07:05:32Z</cp:lastPrinted>
  <dcterms:created xsi:type="dcterms:W3CDTF">2010-04-12T23:12:02Z</dcterms:created>
  <dcterms:modified xsi:type="dcterms:W3CDTF">2016-04-15T13:12:05Z</dcterms:modified>
  <cp:category/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</Properties>
</file>